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36" r:id="rId4"/>
    <p:sldId id="350" r:id="rId5"/>
    <p:sldId id="281" r:id="rId6"/>
    <p:sldId id="279" r:id="rId7"/>
    <p:sldId id="282" r:id="rId8"/>
    <p:sldId id="284" r:id="rId9"/>
    <p:sldId id="285" r:id="rId10"/>
    <p:sldId id="288" r:id="rId11"/>
    <p:sldId id="289" r:id="rId12"/>
    <p:sldId id="328" r:id="rId13"/>
    <p:sldId id="327" r:id="rId14"/>
    <p:sldId id="330" r:id="rId15"/>
    <p:sldId id="359" r:id="rId16"/>
    <p:sldId id="333" r:id="rId17"/>
    <p:sldId id="344" r:id="rId18"/>
    <p:sldId id="351" r:id="rId19"/>
    <p:sldId id="340" r:id="rId20"/>
    <p:sldId id="361" r:id="rId21"/>
    <p:sldId id="341" r:id="rId22"/>
    <p:sldId id="362" r:id="rId23"/>
    <p:sldId id="365" r:id="rId24"/>
    <p:sldId id="363" r:id="rId25"/>
    <p:sldId id="352" r:id="rId26"/>
    <p:sldId id="364" r:id="rId27"/>
    <p:sldId id="366" r:id="rId28"/>
    <p:sldId id="368" r:id="rId29"/>
    <p:sldId id="369" r:id="rId30"/>
    <p:sldId id="385" r:id="rId31"/>
    <p:sldId id="371" r:id="rId32"/>
    <p:sldId id="354" r:id="rId33"/>
    <p:sldId id="372" r:id="rId34"/>
    <p:sldId id="373" r:id="rId35"/>
    <p:sldId id="384" r:id="rId36"/>
    <p:sldId id="377" r:id="rId37"/>
    <p:sldId id="374" r:id="rId38"/>
    <p:sldId id="375" r:id="rId39"/>
    <p:sldId id="376" r:id="rId40"/>
    <p:sldId id="378" r:id="rId41"/>
    <p:sldId id="38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74"/>
  </p:normalViewPr>
  <p:slideViewPr>
    <p:cSldViewPr>
      <p:cViewPr varScale="1">
        <p:scale>
          <a:sx n="124" d="100"/>
          <a:sy n="124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6ECD-F66E-4CD6-B10F-AAFA25B31FE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F1A9-C936-4FB5-A82D-4628491A9D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7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8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2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7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4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8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8395-5D99-48B0-9B22-CBFFB502C97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8CF1-D9A5-4C60-B058-97BC30183D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2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u.trialstracker.ne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parimed.org/resources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6303"/>
            <a:ext cx="7772400" cy="1470025"/>
          </a:xfrm>
        </p:spPr>
        <p:txBody>
          <a:bodyPr/>
          <a:lstStyle/>
          <a:p>
            <a:r>
              <a:rPr lang="en-US" b="1" dirty="0"/>
              <a:t>Clinical Trial Transparency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91434"/>
            <a:ext cx="57912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5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should </a:t>
            </a:r>
          </a:p>
          <a:p>
            <a:pPr algn="l"/>
            <a:r>
              <a:rPr lang="en-US" sz="5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German universities do</a:t>
            </a:r>
            <a:endParaRPr lang="en-GB" sz="5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81400"/>
            <a:ext cx="2609850" cy="2990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597"/>
            <a:ext cx="4876800" cy="2111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791200"/>
            <a:ext cx="5029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Published under a Creative Commons license.</a:t>
            </a:r>
          </a:p>
          <a:p>
            <a:r>
              <a:rPr lang="en-GB" dirty="0"/>
              <a:t>Anyone may share or re-use parts or all of this presentation without seeking permission. CC-BY 3.0. </a:t>
            </a:r>
          </a:p>
        </p:txBody>
      </p:sp>
    </p:spTree>
    <p:extLst>
      <p:ext uri="{BB962C8B-B14F-4D97-AF65-F5344CB8AC3E}">
        <p14:creationId xmlns:p14="http://schemas.microsoft.com/office/powerpoint/2010/main" val="9601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337"/>
            <a:ext cx="1778688" cy="203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happened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visible: 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done: 74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05333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24572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Source: Erick Turner et al. 2008. “Selective Publication of </a:t>
            </a:r>
          </a:p>
          <a:p>
            <a:r>
              <a:rPr lang="en-GB" sz="1400" dirty="0"/>
              <a:t>Antidepressant Trials and Its Influence on Apparent Efficacy” (NEJM)</a:t>
            </a:r>
          </a:p>
        </p:txBody>
      </p:sp>
    </p:spTree>
    <p:extLst>
      <p:ext uri="{BB962C8B-B14F-4D97-AF65-F5344CB8AC3E}">
        <p14:creationId xmlns:p14="http://schemas.microsoft.com/office/powerpoint/2010/main" val="59028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44914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!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!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Evidence distortion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visible: 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done: 74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Negative trials misreport outcomes as positive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2244774"/>
            <a:ext cx="6844311" cy="3775026"/>
            <a:chOff x="0" y="2244774"/>
            <a:chExt cx="6844311" cy="3775026"/>
          </a:xfrm>
        </p:grpSpPr>
        <p:sp>
          <p:nvSpPr>
            <p:cNvPr id="16" name="Donut 15"/>
            <p:cNvSpPr/>
            <p:nvPr/>
          </p:nvSpPr>
          <p:spPr>
            <a:xfrm>
              <a:off x="0" y="4724400"/>
              <a:ext cx="3806825" cy="1295400"/>
            </a:xfrm>
            <a:prstGeom prst="donut">
              <a:avLst>
                <a:gd name="adj" fmla="val 1404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 rot="19309201">
              <a:off x="2632421" y="3675999"/>
              <a:ext cx="3076838" cy="27977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9711" y="2244774"/>
              <a:ext cx="2514600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11 negative trials reported as positive</a:t>
              </a:r>
              <a:endParaRPr lang="en-GB" sz="2200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24572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Source: Erick Turner et al. 2008. “Selective Publication of </a:t>
            </a:r>
          </a:p>
          <a:p>
            <a:r>
              <a:rPr lang="en-GB" sz="1400" dirty="0"/>
              <a:t>Antidepressant Trials and Its Influence on Apparent Efficacy” (NEJM)</a:t>
            </a:r>
          </a:p>
        </p:txBody>
      </p:sp>
    </p:spTree>
    <p:extLst>
      <p:ext uri="{BB962C8B-B14F-4D97-AF65-F5344CB8AC3E}">
        <p14:creationId xmlns:p14="http://schemas.microsoft.com/office/powerpoint/2010/main" val="15174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rcain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1380"/>
            <a:ext cx="6096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1: </a:t>
            </a:r>
            <a:r>
              <a:rPr lang="en-US" dirty="0" err="1"/>
              <a:t>Lorcainide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Anti-arrhythmic drug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US approval in 1980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Widely used in patients who had suffered heart attacks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375" y="4953000"/>
            <a:ext cx="837882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1980 academic trial with unusual deaths unpublished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Dangers only recognized in 1988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“</a:t>
            </a:r>
            <a:r>
              <a:rPr lang="en-GB" sz="2200" b="1" dirty="0"/>
              <a:t>20,000 to 75,000 lives were lost each year in the 1980s in the United States alone</a:t>
            </a:r>
            <a:r>
              <a:rPr lang="en-GB" sz="2200" dirty="0"/>
              <a:t>” (</a:t>
            </a:r>
            <a:r>
              <a:rPr lang="en-US" sz="2200" dirty="0"/>
              <a:t>JAMA)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879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rcain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6" y="1587918"/>
            <a:ext cx="8637864" cy="57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2: </a:t>
            </a:r>
            <a:r>
              <a:rPr lang="en-US" dirty="0" err="1"/>
              <a:t>Reboxetine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Antidepressant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EU and US approval in 1990s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Safer than alternatives and just as effective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Cost: 4x as high as other antidepressant drugs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375" y="5030450"/>
            <a:ext cx="837882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Data on 74% of trial participants had remained invisible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Long IQWIG battle for full data from Pfizer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Harms understated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Effectiveness still contested</a:t>
            </a:r>
          </a:p>
        </p:txBody>
      </p:sp>
    </p:spTree>
    <p:extLst>
      <p:ext uri="{BB962C8B-B14F-4D97-AF65-F5344CB8AC3E}">
        <p14:creationId xmlns:p14="http://schemas.microsoft.com/office/powerpoint/2010/main" val="20525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amiflu swine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" y="2286000"/>
            <a:ext cx="885380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tamiflu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1049"/>
            <a:ext cx="8991600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3: Tamiflu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Influenza drug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US and EU approval in 1999 &amp; 2002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$18 billion total sales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/>
              <a:t>96 countries stockpiled enough Tamiflu for 350 million people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4648200"/>
            <a:ext cx="8378825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Results from 8 trials not published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Cochrane battle for full data took four years</a:t>
            </a:r>
            <a:endParaRPr lang="en-GB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Nobody had full access to all data (WHO, EMA, FDA, CDC)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Conclusion: may do more harm than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/>
              <a:t>WHO removed from essential medicines list in 2017</a:t>
            </a:r>
          </a:p>
        </p:txBody>
      </p:sp>
    </p:spTree>
    <p:extLst>
      <p:ext uri="{BB962C8B-B14F-4D97-AF65-F5344CB8AC3E}">
        <p14:creationId xmlns:p14="http://schemas.microsoft.com/office/powerpoint/2010/main" val="26952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574" y="1405565"/>
            <a:ext cx="792162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198 deaths were recorded in clinical trials of four new drugs, but only 29 deaths were fully reported in journals…</a:t>
            </a:r>
          </a:p>
          <a:p>
            <a:r>
              <a:rPr lang="en-GB" sz="3000" dirty="0"/>
              <a:t>(2016 study)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These problems are not isolated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84174" y="2286000"/>
            <a:ext cx="792162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Only 11% of publications in journals provided a complete and consistent account of all serious adverse events experienced by trial participants…</a:t>
            </a:r>
          </a:p>
          <a:p>
            <a:r>
              <a:rPr lang="en-GB" sz="3000" dirty="0"/>
              <a:t>(2015 study of 300 clinical trials)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74" y="3238143"/>
            <a:ext cx="7921626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Out of 455 completed trials involving children, 96 had never published results anywhere. Tens of thousands of children had participated in these trials…</a:t>
            </a:r>
          </a:p>
          <a:p>
            <a:r>
              <a:rPr lang="en-GB" sz="3000" dirty="0"/>
              <a:t>(2016 study)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374" y="4233208"/>
            <a:ext cx="792162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35% of results from all clinical trials of 15 drugs allowed onto the market remained unpublished and hence invisible… </a:t>
            </a:r>
          </a:p>
          <a:p>
            <a:r>
              <a:rPr lang="en-GB" sz="3000" dirty="0"/>
              <a:t>(2015 study)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228272"/>
            <a:ext cx="792162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Only 9 trials out of 67 published in top medical journals were accurately reported…</a:t>
            </a:r>
          </a:p>
          <a:p>
            <a:r>
              <a:rPr lang="en-GB" sz="3000" dirty="0"/>
              <a:t>(2016 study)</a:t>
            </a:r>
          </a:p>
        </p:txBody>
      </p:sp>
    </p:spTree>
    <p:extLst>
      <p:ext uri="{BB962C8B-B14F-4D97-AF65-F5344CB8AC3E}">
        <p14:creationId xmlns:p14="http://schemas.microsoft.com/office/powerpoint/2010/main" val="38756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transparency means…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24400" cy="479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285750" indent="-285750"/>
            <a:endParaRPr lang="en-US" b="1" dirty="0">
              <a:solidFill>
                <a:schemeClr val="bg1"/>
              </a:solidFill>
            </a:endParaRPr>
          </a:p>
          <a:p>
            <a:pPr marL="285750" indent="-285750"/>
            <a:r>
              <a:rPr lang="en-US" b="1" dirty="0">
                <a:solidFill>
                  <a:schemeClr val="bg1"/>
                </a:solidFill>
              </a:rPr>
              <a:t>Treatment efficacy and harms unclear</a:t>
            </a:r>
          </a:p>
          <a:p>
            <a:pPr marL="285750" indent="-285750"/>
            <a:r>
              <a:rPr lang="en-US" b="1" dirty="0">
                <a:solidFill>
                  <a:schemeClr val="bg1"/>
                </a:solidFill>
              </a:rPr>
              <a:t>Public health funds misspent</a:t>
            </a:r>
          </a:p>
          <a:p>
            <a:pPr marL="285750" indent="-285750"/>
            <a:r>
              <a:rPr lang="en-US" b="1" dirty="0">
                <a:solidFill>
                  <a:schemeClr val="bg1"/>
                </a:solidFill>
              </a:rPr>
              <a:t>Research funding wasted </a:t>
            </a:r>
          </a:p>
          <a:p>
            <a:pPr marL="285750" indent="-285750"/>
            <a:r>
              <a:rPr lang="en-US" b="1" dirty="0">
                <a:solidFill>
                  <a:schemeClr val="bg1"/>
                </a:solidFill>
              </a:rPr>
              <a:t>Scientific progress slowed down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Important: It’s not just Big Bad Pharma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285207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Research consistently shows that universities perform </a:t>
            </a:r>
            <a:r>
              <a:rPr lang="en-US" u="sng" dirty="0"/>
              <a:t>worse</a:t>
            </a:r>
            <a:r>
              <a:rPr lang="en-US" dirty="0"/>
              <a:t> than industry at registering clinical trials and publishing their results.</a:t>
            </a:r>
          </a:p>
        </p:txBody>
      </p:sp>
      <p:pic>
        <p:nvPicPr>
          <p:cNvPr id="3078" name="Picture 6" descr="Image result for do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38488" cy="20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 Policy 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4 </a:t>
            </a:r>
            <a:r>
              <a:rPr lang="en-US" sz="4000" dirty="0" err="1"/>
              <a:t>TranspariMED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534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p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" y="1524000"/>
            <a:ext cx="8845482" cy="49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Trial registration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08660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Advantages: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Stops trials from “disappearing”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Prevents moving of goalposts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All key information in one place</a:t>
            </a:r>
            <a:endParaRPr lang="en-GB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3676471"/>
            <a:ext cx="8763000" cy="1200329"/>
            <a:chOff x="228600" y="3676471"/>
            <a:chExt cx="8763000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3676471"/>
              <a:ext cx="8534400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GB" dirty="0"/>
            </a:p>
          </p:txBody>
        </p:sp>
        <p:pic>
          <p:nvPicPr>
            <p:cNvPr id="1026" name="Picture 2" descr="ClinicalTrials.go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8" y="3810000"/>
              <a:ext cx="3801174" cy="97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15000" y="4003733"/>
              <a:ext cx="3276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265,000 studies</a:t>
              </a:r>
              <a:endParaRPr lang="en-GB" sz="3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5181600"/>
            <a:ext cx="8534400" cy="1200329"/>
            <a:chOff x="228600" y="5029200"/>
            <a:chExt cx="8534400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029200"/>
              <a:ext cx="8534400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GB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8" y="5326284"/>
              <a:ext cx="5071340" cy="693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43600" y="5389602"/>
              <a:ext cx="274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56,000 trials</a:t>
              </a:r>
              <a:endParaRPr lang="en-GB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55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47" y="293914"/>
            <a:ext cx="8229600" cy="1143000"/>
          </a:xfrm>
        </p:spPr>
        <p:txBody>
          <a:bodyPr/>
          <a:lstStyle/>
          <a:p>
            <a:r>
              <a:rPr lang="en-US" dirty="0"/>
              <a:t>What are clinical trials?</a:t>
            </a:r>
            <a:endParaRPr lang="en-GB" dirty="0"/>
          </a:p>
        </p:txBody>
      </p:sp>
      <p:sp>
        <p:nvSpPr>
          <p:cNvPr id="4" name="AutoShape 2" descr="Image result for &quot;clinical trials&quot; method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&quot;clinical trials&quot; method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&quot;clinical trials&quot; method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19" y="3332202"/>
            <a:ext cx="3311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Group of patients</a:t>
            </a:r>
            <a:endParaRPr lang="en-GB" sz="3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05550" y="1803737"/>
            <a:ext cx="2172493" cy="2408545"/>
            <a:chOff x="6305550" y="1803737"/>
            <a:chExt cx="2172493" cy="2408545"/>
          </a:xfrm>
        </p:grpSpPr>
        <p:sp>
          <p:nvSpPr>
            <p:cNvPr id="16" name="Right Arrow 15"/>
            <p:cNvSpPr/>
            <p:nvPr/>
          </p:nvSpPr>
          <p:spPr>
            <a:xfrm>
              <a:off x="6324600" y="2223057"/>
              <a:ext cx="6477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05550" y="3513951"/>
              <a:ext cx="6477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50314" y="1803737"/>
              <a:ext cx="1427729" cy="101566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en-US" sz="2000" b="1" dirty="0"/>
            </a:p>
            <a:p>
              <a:r>
                <a:rPr lang="en-US" sz="2000" b="1" dirty="0"/>
                <a:t>OUTCOMES</a:t>
              </a:r>
            </a:p>
            <a:p>
              <a:endParaRPr lang="en-GB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0313" y="3196619"/>
              <a:ext cx="1427729" cy="101566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en-US" sz="2000" b="1" dirty="0"/>
            </a:p>
            <a:p>
              <a:r>
                <a:rPr lang="en-US" sz="2000" b="1" dirty="0"/>
                <a:t>OUTCOMES</a:t>
              </a:r>
            </a:p>
            <a:p>
              <a:endParaRPr lang="en-GB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4126" y="1159178"/>
            <a:ext cx="3670217" cy="3965332"/>
            <a:chOff x="2844126" y="1254488"/>
            <a:chExt cx="3670217" cy="396533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35" y="1254488"/>
              <a:ext cx="903608" cy="83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276600" y="2686110"/>
              <a:ext cx="3810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96145" y="1447800"/>
              <a:ext cx="0" cy="3571965"/>
            </a:xfrm>
            <a:prstGeom prst="line">
              <a:avLst/>
            </a:prstGeom>
            <a:ln w="635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Arrow 9"/>
            <p:cNvSpPr/>
            <p:nvPr/>
          </p:nvSpPr>
          <p:spPr>
            <a:xfrm rot="1605006">
              <a:off x="3934527" y="3072316"/>
              <a:ext cx="747294" cy="1975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9985395" flipV="1">
              <a:off x="3926839" y="2482956"/>
              <a:ext cx="826435" cy="1694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0671" y="1810476"/>
              <a:ext cx="1427729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Treatment </a:t>
              </a:r>
            </a:p>
            <a:p>
              <a:r>
                <a:rPr lang="en-US" sz="2000" b="1" dirty="0"/>
                <a:t>Group</a:t>
              </a:r>
            </a:p>
            <a:p>
              <a:r>
                <a:rPr lang="en-US" sz="2000" dirty="0"/>
                <a:t>(new drug)</a:t>
              </a:r>
              <a:endParaRPr lang="en-GB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7191" y="3042791"/>
              <a:ext cx="1427729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Control group</a:t>
              </a:r>
            </a:p>
            <a:p>
              <a:r>
                <a:rPr lang="en-US" sz="2000" dirty="0"/>
                <a:t>(old drug or no drug)</a:t>
              </a:r>
              <a:endParaRPr lang="en-GB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44126" y="4819710"/>
              <a:ext cx="1933065" cy="40011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Randomization</a:t>
              </a:r>
              <a:endParaRPr lang="en-GB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38800" y="2223057"/>
            <a:ext cx="3373514" cy="4482543"/>
            <a:chOff x="5638800" y="2223057"/>
            <a:chExt cx="3373514" cy="4482543"/>
          </a:xfrm>
        </p:grpSpPr>
        <p:sp>
          <p:nvSpPr>
            <p:cNvPr id="26" name="TextBox 25"/>
            <p:cNvSpPr txBox="1"/>
            <p:nvPr/>
          </p:nvSpPr>
          <p:spPr>
            <a:xfrm>
              <a:off x="5638800" y="5228272"/>
              <a:ext cx="3373514" cy="14773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</a:rPr>
                <a:t>Compare outcomes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b="1" dirty="0">
                  <a:solidFill>
                    <a:schemeClr val="bg1"/>
                  </a:solidFill>
                </a:rPr>
                <a:t>benefits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b="1" dirty="0">
                  <a:solidFill>
                    <a:schemeClr val="bg1"/>
                  </a:solidFill>
                </a:rPr>
                <a:t>harms </a:t>
              </a:r>
              <a:endParaRPr lang="en-GB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577005" y="2223057"/>
              <a:ext cx="32385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8577005" y="3513951"/>
              <a:ext cx="32385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7369136" y="3649881"/>
              <a:ext cx="2901513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03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p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" y="1524000"/>
            <a:ext cx="8845482" cy="49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Trial registration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1600200"/>
            <a:ext cx="7086600" cy="40934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MANDATORY</a:t>
            </a:r>
          </a:p>
          <a:p>
            <a:endParaRPr lang="en-US" sz="2600" b="1" dirty="0"/>
          </a:p>
          <a:p>
            <a:r>
              <a:rPr lang="en-US" sz="2600" b="1" dirty="0"/>
              <a:t>Declaration of Helsinki 2013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/>
              <a:t>Article 35: “</a:t>
            </a:r>
            <a:r>
              <a:rPr lang="en-GB" sz="2600" i="1" dirty="0"/>
              <a:t>Every research study involving human subjects must be registered in a publicly accessible database before recruitment of the first subject.</a:t>
            </a:r>
            <a:r>
              <a:rPr lang="en-GB" sz="2600" dirty="0"/>
              <a:t>”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Any clinical trial not doing this is unethical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272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622119"/>
            <a:ext cx="7086600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Advantages:</a:t>
            </a:r>
            <a:endParaRPr lang="en-US" sz="2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Faster results sharing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More accurate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Prevents non-publication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Easy to locate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Public access – no paywall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5" y="1219200"/>
            <a:ext cx="8882488" cy="19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89364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MANDATORY</a:t>
            </a:r>
          </a:p>
          <a:p>
            <a:endParaRPr lang="en-US" sz="2600" b="1" dirty="0"/>
          </a:p>
          <a:p>
            <a:r>
              <a:rPr lang="en-US" sz="2600" b="1" dirty="0"/>
              <a:t>European Union directive 2014</a:t>
            </a:r>
          </a:p>
          <a:p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u="sng" dirty="0"/>
              <a:t>Every</a:t>
            </a:r>
            <a:r>
              <a:rPr lang="en-GB" sz="2600" dirty="0"/>
              <a:t> clinical trial registered on the EU Clinical Trial Register (</a:t>
            </a:r>
            <a:r>
              <a:rPr lang="en-GB" sz="2600" dirty="0" err="1"/>
              <a:t>EudraCT</a:t>
            </a:r>
            <a:r>
              <a:rPr lang="en-GB" sz="2600" dirty="0"/>
              <a:t>) must post results there 12 months after completion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Institutions (= universities) are responsible for compliance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After 2020 member states may impose fines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824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529375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MANDATORY</a:t>
            </a:r>
          </a:p>
          <a:p>
            <a:endParaRPr lang="en-US" sz="2600" b="1" dirty="0"/>
          </a:p>
          <a:p>
            <a:r>
              <a:rPr lang="en-US" sz="2600" b="1" dirty="0"/>
              <a:t>FDA Amendments Act (Final Rule) 2017</a:t>
            </a:r>
          </a:p>
          <a:p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u="sng" dirty="0"/>
              <a:t>Some</a:t>
            </a:r>
            <a:r>
              <a:rPr lang="en-GB" sz="2600" dirty="0"/>
              <a:t> clinical trials registered on Clinicaltrials.gov (including some foreign-sponsored trials) must post results within 12 months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Institutions (= universities) are responsible for compliance</a:t>
            </a:r>
          </a:p>
          <a:p>
            <a:pPr lvl="1"/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Fines up to $11,000 per day if results are late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892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52937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VOLUNTARY</a:t>
            </a:r>
          </a:p>
          <a:p>
            <a:endParaRPr lang="en-US" sz="2600" b="1" dirty="0"/>
          </a:p>
          <a:p>
            <a:r>
              <a:rPr lang="en-US" sz="2600" b="1" dirty="0"/>
              <a:t>WHO Joint Statement 2017</a:t>
            </a:r>
          </a:p>
          <a:p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u="sng" dirty="0"/>
              <a:t>Every</a:t>
            </a:r>
            <a:r>
              <a:rPr lang="en-GB" sz="2600" dirty="0"/>
              <a:t> clinical trial must post results onto registries 12 months after completion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Also applies to trials on DRKS and ISRCTN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Institutions (= universities) are responsible for compliance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Funders pledge to monitor… and cut funding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718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3 German universities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44007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p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" y="1524000"/>
            <a:ext cx="8845482" cy="49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registration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7086600" cy="44935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study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IntoValue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QUEST /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75% of all clinical trials run by German universities were not prospectively registered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All these trials were unethical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Shows lack of strong policies and oversight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Threatens ability to publish results in high impact journals (ICMJE requirement)</a:t>
            </a:r>
          </a:p>
        </p:txBody>
      </p:sp>
    </p:spTree>
    <p:extLst>
      <p:ext uri="{BB962C8B-B14F-4D97-AF65-F5344CB8AC3E}">
        <p14:creationId xmlns:p14="http://schemas.microsoft.com/office/powerpoint/2010/main" val="10624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publication (I)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89364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2018 study (</a:t>
            </a:r>
            <a:r>
              <a:rPr lang="en-US" sz="2600" b="1" dirty="0" err="1"/>
              <a:t>IntoValue</a:t>
            </a:r>
            <a:r>
              <a:rPr lang="en-US" sz="2600" b="1" dirty="0"/>
              <a:t>, QUEST / </a:t>
            </a:r>
            <a:r>
              <a:rPr lang="en-US" sz="2600" b="1" dirty="0" err="1"/>
              <a:t>BiH</a:t>
            </a:r>
            <a:r>
              <a:rPr lang="en-US" sz="2600" b="1" dirty="0"/>
              <a:t>)</a:t>
            </a:r>
          </a:p>
          <a:p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27% of clinical trials run by German universities never published their results anywhere (not on registries + not in journals)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Total of 433 trials involving &gt;50,000 patients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Immense waste of research funds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Reaction: IQWIG called for funding cuts for universities that fail to publish trial results</a:t>
            </a:r>
          </a:p>
        </p:txBody>
      </p:sp>
    </p:spTree>
    <p:extLst>
      <p:ext uri="{BB962C8B-B14F-4D97-AF65-F5344CB8AC3E}">
        <p14:creationId xmlns:p14="http://schemas.microsoft.com/office/powerpoint/2010/main" val="14587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publication (II)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171575"/>
            <a:ext cx="45815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01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479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Posting results on registries (I)</a:t>
            </a:r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Performance of German vs other universities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460319"/>
            <a:ext cx="7086600" cy="20928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600" u="sng" dirty="0"/>
              <a:t>Other countries</a:t>
            </a:r>
            <a:r>
              <a:rPr lang="en-US" sz="2600" dirty="0"/>
              <a:t> (EU registry / FDAAA trials)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Oxford:              93%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King’s College:  93%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Johns Hopkins: 100%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Yale:                   100% posted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7086600" cy="209288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u="sng" dirty="0"/>
              <a:t>Germany</a:t>
            </a:r>
            <a:r>
              <a:rPr lang="en-US" sz="2600" dirty="0"/>
              <a:t> (EU registry)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err="1"/>
              <a:t>Charite</a:t>
            </a:r>
            <a:r>
              <a:rPr lang="en-GB" sz="2600" dirty="0"/>
              <a:t>               3% of results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Heidelberg         0%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Munich (LMU)   7%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err="1"/>
              <a:t>Münster</a:t>
            </a:r>
            <a:r>
              <a:rPr lang="en-GB" sz="2600" b="1" dirty="0"/>
              <a:t>           59% posted </a:t>
            </a:r>
            <a:r>
              <a:rPr lang="en-GB" sz="2600" b="1" dirty="0">
                <a:sym typeface="Wingdings" panose="05000000000000000000" pitchFamily="2" charset="2"/>
              </a:rPr>
              <a:t>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0187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3 German universities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38419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479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Posting results on registries (II)</a:t>
            </a:r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Now check your own institution’s performance:</a:t>
            </a:r>
          </a:p>
          <a:p>
            <a:r>
              <a:rPr lang="en-GB" sz="4000" dirty="0">
                <a:hlinkClick r:id="rId3"/>
              </a:rPr>
              <a:t>eu.trialstracker.net/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15797"/>
            <a:ext cx="5398304" cy="3448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2895600"/>
            <a:ext cx="3762375" cy="43148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 rot="734639">
            <a:off x="4951778" y="2437803"/>
            <a:ext cx="3584575" cy="7003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Posting results on registries (III)</a:t>
            </a:r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24731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KEY POINTS</a:t>
            </a:r>
          </a:p>
          <a:p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Universities </a:t>
            </a:r>
            <a:r>
              <a:rPr lang="en-GB" sz="2600" b="1" u="sng" dirty="0"/>
              <a:t>are</a:t>
            </a:r>
            <a:r>
              <a:rPr lang="en-GB" sz="2600" b="1" dirty="0"/>
              <a:t> responsible</a:t>
            </a:r>
            <a:r>
              <a:rPr lang="en-GB" sz="2600" dirty="0"/>
              <a:t> (not individuals)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Universities </a:t>
            </a:r>
            <a:r>
              <a:rPr lang="en-GB" sz="2600" b="1" u="sng" dirty="0"/>
              <a:t>can</a:t>
            </a:r>
            <a:r>
              <a:rPr lang="en-GB" sz="2600" b="1" dirty="0"/>
              <a:t> do better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/>
              <a:t>Universities </a:t>
            </a:r>
            <a:r>
              <a:rPr lang="en-GB" sz="2600" b="1" u="sng" dirty="0"/>
              <a:t>must</a:t>
            </a:r>
            <a:r>
              <a:rPr lang="en-GB" sz="2600" b="1" dirty="0"/>
              <a:t> do better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/>
              <a:t>Ethical imperative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/>
              <a:t>Integral part of research excellence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/>
              <a:t>Risk of funding cuts (e.g. </a:t>
            </a:r>
            <a:r>
              <a:rPr lang="en-GB" sz="2200" dirty="0" err="1"/>
              <a:t>Wellcome</a:t>
            </a:r>
            <a:r>
              <a:rPr lang="en-GB" sz="2200" dirty="0"/>
              <a:t> Trust)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/>
              <a:t>Threat of legal liability and fines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974" y="5983069"/>
            <a:ext cx="853122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IMPORTANT: </a:t>
            </a:r>
            <a:r>
              <a:rPr lang="en-GB" dirty="0"/>
              <a:t>Results posted onto trial registries can afterwards still be published in high impact journals (it’s ICMJE policy, and Oxford researchers clearly still manage to publish…)</a:t>
            </a:r>
          </a:p>
        </p:txBody>
      </p:sp>
    </p:spTree>
    <p:extLst>
      <p:ext uri="{BB962C8B-B14F-4D97-AF65-F5344CB8AC3E}">
        <p14:creationId xmlns:p14="http://schemas.microsoft.com/office/powerpoint/2010/main" val="41913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 Solutions and progress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 Policy 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1636346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progress in Britain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2000" y="3088719"/>
            <a:ext cx="70866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Parliament gives universities a deadline: </a:t>
            </a:r>
          </a:p>
          <a:p>
            <a:r>
              <a:rPr lang="en-GB" sz="2600" dirty="0"/>
              <a:t>Must improve performance by summer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0"/>
            <a:ext cx="7086600" cy="129266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Late 2018: Parliamentary enquiry discovers that universities are still failing to post results onto trial registries: “Unacceptable”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42742"/>
            <a:ext cx="7086600" cy="129266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Early 2019: Performance significantly improved</a:t>
            </a:r>
          </a:p>
          <a:p>
            <a:endParaRPr lang="en-GB" sz="2600" dirty="0"/>
          </a:p>
          <a:p>
            <a:r>
              <a:rPr lang="en-GB" sz="2600" b="1" dirty="0"/>
              <a:t>End 2019 target: 100% EU registry results posted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278133"/>
            <a:ext cx="70866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Public research funders begin to monitor whether grantees register trials and post results</a:t>
            </a:r>
          </a:p>
        </p:txBody>
      </p:sp>
    </p:spTree>
    <p:extLst>
      <p:ext uri="{BB962C8B-B14F-4D97-AF65-F5344CB8AC3E}">
        <p14:creationId xmlns:p14="http://schemas.microsoft.com/office/powerpoint/2010/main" val="581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16927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STEP 1: Central oversight over trial registries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Create unified university registry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Research Governance team controls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Lessons learnt: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One central registry manager (part-time role)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Stop free-for-all chaotic 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Prevent multiple 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Ensure quality of all new registrations</a:t>
            </a:r>
          </a:p>
        </p:txBody>
      </p:sp>
    </p:spTree>
    <p:extLst>
      <p:ext uri="{BB962C8B-B14F-4D97-AF65-F5344CB8AC3E}">
        <p14:creationId xmlns:p14="http://schemas.microsoft.com/office/powerpoint/2010/main" val="18330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16927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STEP 1: Central oversight over trial registries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Create unified university registry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Research Governance team controls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Lessons learnt: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One central registry manager (part-time role)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Stop free-for-all chaotic 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Prevent multiple 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Ensure quality of all new registrations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362200"/>
            <a:ext cx="9144000" cy="4748212"/>
            <a:chOff x="6927" y="2286000"/>
            <a:chExt cx="9144000" cy="4748212"/>
          </a:xfrm>
        </p:grpSpPr>
        <p:sp>
          <p:nvSpPr>
            <p:cNvPr id="11" name="TextBox 10"/>
            <p:cNvSpPr txBox="1"/>
            <p:nvPr/>
          </p:nvSpPr>
          <p:spPr>
            <a:xfrm>
              <a:off x="6927" y="2509897"/>
              <a:ext cx="9144000" cy="4524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2600" b="1" dirty="0"/>
            </a:p>
            <a:p>
              <a:pPr algn="ctr"/>
              <a:endParaRPr lang="en-GB" sz="2600" b="1" dirty="0"/>
            </a:p>
            <a:p>
              <a:pPr algn="ctr"/>
              <a:r>
                <a:rPr lang="en-GB" sz="2600" dirty="0"/>
                <a:t>Top lesson learnt:</a:t>
              </a:r>
            </a:p>
            <a:p>
              <a:endParaRPr lang="en-GB" sz="2600" b="1" dirty="0"/>
            </a:p>
            <a:p>
              <a:pPr algn="ctr"/>
              <a:r>
                <a:rPr lang="en-GB" sz="2800" b="1" dirty="0"/>
                <a:t>Preventing problems is </a:t>
              </a:r>
              <a:r>
                <a:rPr lang="en-GB" sz="2800" b="1" u="sng" dirty="0"/>
                <a:t>MUCH</a:t>
              </a:r>
              <a:r>
                <a:rPr lang="en-GB" sz="2800" b="1" dirty="0"/>
                <a:t> easier than fixing them later.</a:t>
              </a:r>
            </a:p>
            <a:p>
              <a:endParaRPr lang="en-GB" sz="2600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2600" dirty="0"/>
                <a:t>Sooner or later, universities will have to do this anyway</a:t>
              </a:r>
            </a:p>
            <a:p>
              <a:pPr algn="ctr"/>
              <a:endParaRPr lang="en-GB" sz="2600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2600" dirty="0"/>
                <a:t>The sooner you start, the less clean-up work you will have to do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600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038600" y="2286000"/>
              <a:ext cx="990600" cy="990600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02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249299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STEP 2: Audit existing registry entries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Search registries and create list of all old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Identify trials that never published results anywhere and contact their PIs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Update all registry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28881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Lessons learnt: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You will find a terrible mess </a:t>
            </a:r>
            <a:r>
              <a:rPr lang="en-GB" sz="2600" dirty="0">
                <a:sym typeface="Wingdings" panose="05000000000000000000" pitchFamily="2" charset="2"/>
              </a:rPr>
              <a:t>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ym typeface="Wingdings" panose="05000000000000000000" pitchFamily="2" charset="2"/>
              </a:rPr>
              <a:t>Post </a:t>
            </a:r>
            <a:r>
              <a:rPr lang="en-GB" sz="2600" u="sng" dirty="0">
                <a:sym typeface="Wingdings" panose="05000000000000000000" pitchFamily="2" charset="2"/>
              </a:rPr>
              <a:t>all</a:t>
            </a:r>
            <a:r>
              <a:rPr lang="en-GB" sz="2600" dirty="0">
                <a:sym typeface="Wingdings" panose="05000000000000000000" pitchFamily="2" charset="2"/>
              </a:rPr>
              <a:t> results onto the EU registry (it’s the law)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ym typeface="Wingdings" panose="05000000000000000000" pitchFamily="2" charset="2"/>
              </a:rPr>
              <a:t>On the other registries, post results for all old trials that remain completely unpublished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768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2000" y="4133846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Lessons learnt: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Go beyond narrow legal compliance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Fully align with WHO best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Write clear Standard Operating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Make sure researchers understand new rules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20928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STEP 3: New policies and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All trials must be registered before they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All trials must post results </a:t>
            </a:r>
            <a:r>
              <a:rPr lang="en-GB" sz="2600" u="sng" dirty="0"/>
              <a:t>onto registries</a:t>
            </a:r>
            <a:r>
              <a:rPr lang="en-GB" sz="2600" dirty="0"/>
              <a:t> within 12 months</a:t>
            </a:r>
          </a:p>
        </p:txBody>
      </p:sp>
    </p:spTree>
    <p:extLst>
      <p:ext uri="{BB962C8B-B14F-4D97-AF65-F5344CB8AC3E}">
        <p14:creationId xmlns:p14="http://schemas.microsoft.com/office/powerpoint/2010/main" val="11080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16927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STEP 4: Support researchers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Either fully manage registry entries for them,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Provide training and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657600"/>
            <a:ext cx="7086600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Lessons learnt: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Not yet clear which model works best</a:t>
            </a:r>
            <a:r>
              <a:rPr lang="en-GB" sz="26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ym typeface="Wingdings" panose="05000000000000000000" pitchFamily="2" charset="2"/>
              </a:rPr>
              <a:t>More efficient to centralise some tasks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EU registry is very difficult for novices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Much easier if trial designs integrate registry reporting formats from the outset</a:t>
            </a:r>
          </a:p>
        </p:txBody>
      </p:sp>
    </p:spTree>
    <p:extLst>
      <p:ext uri="{BB962C8B-B14F-4D97-AF65-F5344CB8AC3E}">
        <p14:creationId xmlns:p14="http://schemas.microsoft.com/office/powerpoint/2010/main" val="26795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20928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STEP 5: Monitor registry entries (ongoing)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Research Governance unit tracks all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Ensure all registry entries are kept updated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Ensure all trials post results within 12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/>
              <a:t>Lessons learnt: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Email reminders to Principal Investigators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Research Governance unit may need top-level support to ensure senior academics comply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Very easy to run once a good system is in place</a:t>
            </a:r>
          </a:p>
        </p:txBody>
      </p:sp>
    </p:spTree>
    <p:extLst>
      <p:ext uri="{BB962C8B-B14F-4D97-AF65-F5344CB8AC3E}">
        <p14:creationId xmlns:p14="http://schemas.microsoft.com/office/powerpoint/2010/main" val="15889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 German universities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3215115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" y="2217738"/>
            <a:ext cx="8891833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                                    </a:t>
            </a:r>
            <a:r>
              <a:rPr lang="en-US" sz="6000" b="1" dirty="0"/>
              <a:t>Resources</a:t>
            </a:r>
            <a:endParaRPr lang="en-GB" sz="6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597"/>
            <a:ext cx="4876800" cy="211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904" b="-39904"/>
          <a:stretch/>
        </p:blipFill>
        <p:spPr>
          <a:xfrm>
            <a:off x="335684" y="2354867"/>
            <a:ext cx="6885714" cy="5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0" y="4538494"/>
            <a:ext cx="6823940" cy="2395706"/>
          </a:xfrm>
          <a:prstGeom prst="rect">
            <a:avLst/>
          </a:prstGeom>
          <a:ln w="508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98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" y="2217738"/>
            <a:ext cx="8891833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                                    </a:t>
            </a:r>
            <a:r>
              <a:rPr lang="en-US" sz="6000" b="1" dirty="0"/>
              <a:t>Resources</a:t>
            </a:r>
            <a:endParaRPr lang="en-GB" sz="6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597"/>
            <a:ext cx="4876800" cy="211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904" b="-39904"/>
          <a:stretch/>
        </p:blipFill>
        <p:spPr>
          <a:xfrm>
            <a:off x="335684" y="2354867"/>
            <a:ext cx="6885714" cy="5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0" y="4538494"/>
            <a:ext cx="6823940" cy="2395706"/>
          </a:xfrm>
          <a:prstGeom prst="rect">
            <a:avLst/>
          </a:prstGeom>
          <a:ln w="50800" cmpd="sng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22218" y="2444318"/>
            <a:ext cx="6550025" cy="400109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pPr lvl="1"/>
            <a:r>
              <a:rPr lang="en-GB" sz="2600" b="1" dirty="0" err="1"/>
              <a:t>TranspariMED</a:t>
            </a:r>
            <a:r>
              <a:rPr lang="en-GB" sz="2600" b="1" dirty="0"/>
              <a:t> website: </a:t>
            </a:r>
          </a:p>
          <a:p>
            <a:pPr lvl="1"/>
            <a:endParaRPr lang="en-GB" sz="13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/>
              <a:t>Case studies by universities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/>
              <a:t>Policy checklist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 err="1"/>
              <a:t>AllTrials</a:t>
            </a:r>
            <a:r>
              <a:rPr lang="en-GB" sz="2600" b="1" dirty="0"/>
              <a:t> user guide for registries</a:t>
            </a:r>
          </a:p>
          <a:p>
            <a:endParaRPr lang="en-GB" sz="1300" b="1" dirty="0"/>
          </a:p>
          <a:p>
            <a:pPr algn="ctr"/>
            <a:r>
              <a:rPr lang="en-GB" sz="3400" dirty="0">
                <a:hlinkClick r:id="rId6"/>
              </a:rPr>
              <a:t>www.transparimed.org/resources</a:t>
            </a:r>
            <a:r>
              <a:rPr lang="en-GB" sz="3400" b="1" dirty="0"/>
              <a:t> </a:t>
            </a:r>
            <a:endParaRPr lang="en-GB" sz="2600" b="1" dirty="0"/>
          </a:p>
          <a:p>
            <a:pPr algn="ctr"/>
            <a:endParaRPr lang="en-GB" dirty="0"/>
          </a:p>
          <a:p>
            <a:pPr algn="ctr"/>
            <a:r>
              <a:rPr lang="en-GB" sz="2600" dirty="0"/>
              <a:t>Twitter: @</a:t>
            </a:r>
            <a:r>
              <a:rPr lang="en-GB" sz="2600" dirty="0" err="1"/>
              <a:t>TranspariMED</a:t>
            </a:r>
            <a:endParaRPr lang="en-GB" sz="2600" dirty="0"/>
          </a:p>
          <a:p>
            <a:pPr algn="ctr"/>
            <a:r>
              <a:rPr lang="en-GB" sz="2600" dirty="0"/>
              <a:t>Email: tillbruckner@gmail.com</a:t>
            </a:r>
          </a:p>
          <a:p>
            <a:pPr algn="ct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478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297620"/>
            <a:ext cx="9140826" cy="6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take these pills?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What the FDA saw:</a:t>
            </a:r>
          </a:p>
          <a:p>
            <a:r>
              <a:rPr lang="en-US" sz="2200" b="1" dirty="0"/>
              <a:t>74 trials total</a:t>
            </a:r>
          </a:p>
          <a:p>
            <a:r>
              <a:rPr lang="en-US" sz="2200" dirty="0"/>
              <a:t>38 trials had positive results</a:t>
            </a:r>
          </a:p>
          <a:p>
            <a:r>
              <a:rPr lang="en-US" sz="2200" dirty="0"/>
              <a:t>36 trials  had negative results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10417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295400"/>
            <a:ext cx="9140826" cy="6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take these pills?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What independent scientists and doctors saw:</a:t>
            </a:r>
          </a:p>
          <a:p>
            <a:r>
              <a:rPr lang="en-US" sz="2200" b="1" dirty="0"/>
              <a:t>52 trials total</a:t>
            </a:r>
          </a:p>
          <a:p>
            <a:r>
              <a:rPr lang="en-US" sz="2200" dirty="0"/>
              <a:t>49 trials had positive results</a:t>
            </a:r>
          </a:p>
          <a:p>
            <a:r>
              <a:rPr lang="en-US" sz="2200" dirty="0"/>
              <a:t>only 3 trials  had negative results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3893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337"/>
            <a:ext cx="1778688" cy="203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happened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98838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22651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visible: 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done: 74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Source: Erick Turner et al. 2008. “Selective Publication of </a:t>
            </a:r>
          </a:p>
          <a:p>
            <a:r>
              <a:rPr lang="en-GB" sz="1400" dirty="0"/>
              <a:t>Antidepressant Trials and Its Influence on Apparent Efficacy” (NEJM)</a:t>
            </a:r>
          </a:p>
        </p:txBody>
      </p:sp>
    </p:spTree>
    <p:extLst>
      <p:ext uri="{BB962C8B-B14F-4D97-AF65-F5344CB8AC3E}">
        <p14:creationId xmlns:p14="http://schemas.microsoft.com/office/powerpoint/2010/main" val="51148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Publication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69360"/>
              </p:ext>
            </p:extLst>
          </p:nvPr>
        </p:nvGraphicFramePr>
        <p:xfrm>
          <a:off x="5334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64416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visible: 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done: 74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1586420">
            <a:off x="2967200" y="1752898"/>
            <a:ext cx="305594" cy="45006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0375" y="1648691"/>
            <a:ext cx="837882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The results of around half of trials never get published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Source: Erick Turner et al. 2008. “Selective Publication of </a:t>
            </a:r>
          </a:p>
          <a:p>
            <a:r>
              <a:rPr lang="en-GB" sz="1400" dirty="0"/>
              <a:t>Antidepressant Trials and Its Influence on Apparent Efficacy” (NEJM)</a:t>
            </a:r>
          </a:p>
        </p:txBody>
      </p:sp>
    </p:spTree>
    <p:extLst>
      <p:ext uri="{BB962C8B-B14F-4D97-AF65-F5344CB8AC3E}">
        <p14:creationId xmlns:p14="http://schemas.microsoft.com/office/powerpoint/2010/main" val="21440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Source: Erick Turner et al. 2008. “Selective Publication of </a:t>
            </a:r>
          </a:p>
          <a:p>
            <a:r>
              <a:rPr lang="en-GB" sz="1400" dirty="0"/>
              <a:t>Antidepressant Trials and Its Influence on Apparent Efficacy” (NEJM)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71816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Publication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Trials done: 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375" y="1648691"/>
            <a:ext cx="837882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The results of around half of all trials never get published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304044"/>
            <a:ext cx="83058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Trials with negative results are far less likely to get published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38400" y="3810000"/>
            <a:ext cx="5503718" cy="1600200"/>
            <a:chOff x="2438400" y="3810000"/>
            <a:chExt cx="5503718" cy="1600200"/>
          </a:xfrm>
        </p:grpSpPr>
        <p:sp>
          <p:nvSpPr>
            <p:cNvPr id="12" name="Donut 11"/>
            <p:cNvSpPr/>
            <p:nvPr/>
          </p:nvSpPr>
          <p:spPr>
            <a:xfrm>
              <a:off x="2438400" y="4572000"/>
              <a:ext cx="762000" cy="838200"/>
            </a:xfrm>
            <a:prstGeom prst="donut">
              <a:avLst>
                <a:gd name="adj" fmla="val 14045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20819523">
              <a:off x="3249641" y="4516735"/>
              <a:ext cx="2209800" cy="228600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7518" y="3810000"/>
              <a:ext cx="2514600" cy="76944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One positive trial not published</a:t>
              </a:r>
              <a:endParaRPr lang="en-GB" sz="2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75" y="5181600"/>
            <a:ext cx="8531225" cy="1600200"/>
            <a:chOff x="3175" y="5181600"/>
            <a:chExt cx="8531225" cy="1600200"/>
          </a:xfrm>
        </p:grpSpPr>
        <p:sp>
          <p:nvSpPr>
            <p:cNvPr id="16" name="Left Arrow 15"/>
            <p:cNvSpPr/>
            <p:nvPr/>
          </p:nvSpPr>
          <p:spPr>
            <a:xfrm>
              <a:off x="4105159" y="5867400"/>
              <a:ext cx="2209800" cy="228600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onut 17"/>
            <p:cNvSpPr/>
            <p:nvPr/>
          </p:nvSpPr>
          <p:spPr>
            <a:xfrm>
              <a:off x="3175" y="5181600"/>
              <a:ext cx="3959225" cy="1600200"/>
            </a:xfrm>
            <a:prstGeom prst="donut">
              <a:avLst>
                <a:gd name="adj" fmla="val 8257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5596979"/>
              <a:ext cx="2514600" cy="7694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22 negative trials not published</a:t>
              </a:r>
              <a:endParaRPr lang="en-GB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72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Microsoft Macintosh PowerPoint</Application>
  <PresentationFormat>Bildschirmpräsentation (4:3)</PresentationFormat>
  <Paragraphs>442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Clinical Trial Transparency</vt:lpstr>
      <vt:lpstr>What are clinical trials?</vt:lpstr>
      <vt:lpstr>Presentation structure</vt:lpstr>
      <vt:lpstr>Presentation structure</vt:lpstr>
      <vt:lpstr>Would you take these pills?</vt:lpstr>
      <vt:lpstr>Would you take these pills?</vt:lpstr>
      <vt:lpstr>What happened here</vt:lpstr>
      <vt:lpstr>1. Publication bias</vt:lpstr>
      <vt:lpstr>1. Publication bias</vt:lpstr>
      <vt:lpstr>What happened here</vt:lpstr>
      <vt:lpstr>2. Evidence distortion</vt:lpstr>
      <vt:lpstr>Case study 1: Lorcainide</vt:lpstr>
      <vt:lpstr>Case study 2: Reboxetine</vt:lpstr>
      <vt:lpstr>Case study 3: Tamiflu</vt:lpstr>
      <vt:lpstr>These problems are not isolated</vt:lpstr>
      <vt:lpstr>No transparency means…</vt:lpstr>
      <vt:lpstr>Important: It’s not just Big Bad Pharma</vt:lpstr>
      <vt:lpstr>Presentation structure</vt:lpstr>
      <vt:lpstr>Solution: Trial registration</vt:lpstr>
      <vt:lpstr>Solution: Trial registration</vt:lpstr>
      <vt:lpstr>Solution: Post results on registries</vt:lpstr>
      <vt:lpstr>Solution: Post results on registries</vt:lpstr>
      <vt:lpstr>Solution: Post results on registries</vt:lpstr>
      <vt:lpstr>Solution: Post results on registries</vt:lpstr>
      <vt:lpstr>Presentation structure</vt:lpstr>
      <vt:lpstr>Trial registration</vt:lpstr>
      <vt:lpstr>Results publication (I)</vt:lpstr>
      <vt:lpstr>Results publication (II)</vt:lpstr>
      <vt:lpstr>Posting results on registries (I)</vt:lpstr>
      <vt:lpstr>Posting results on registries (II)</vt:lpstr>
      <vt:lpstr>Posting results on registries (III)</vt:lpstr>
      <vt:lpstr>Presentation structure</vt:lpstr>
      <vt:lpstr>Recent progress in Britain</vt:lpstr>
      <vt:lpstr>What did British universities do?</vt:lpstr>
      <vt:lpstr>What did British universities do?</vt:lpstr>
      <vt:lpstr>What did British universities do?</vt:lpstr>
      <vt:lpstr>What did British universities do?</vt:lpstr>
      <vt:lpstr>What did British universities do?</vt:lpstr>
      <vt:lpstr>What did British universities do?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 Transparency</dc:title>
  <dc:creator>Till</dc:creator>
  <cp:lastModifiedBy>Microsoft Office User</cp:lastModifiedBy>
  <cp:revision>209</cp:revision>
  <dcterms:created xsi:type="dcterms:W3CDTF">2018-01-22T15:20:51Z</dcterms:created>
  <dcterms:modified xsi:type="dcterms:W3CDTF">2019-09-13T06:26:51Z</dcterms:modified>
</cp:coreProperties>
</file>